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E14771-CF0E-B940-979F-75D3F43A148F}" name="森口 弥沙" initials="弥森" userId="S::moriguchi@8g4zxhjc.onmicrosoft.com::703afb49-53ff-4ac2-bfae-626777f47682" providerId="AD"/>
  <p188:author id="{80C50191-FF37-323D-89A5-331DE72D546A}" name="松金 知香" initials="M" userId="松金 知香" providerId="None"/>
  <p188:author id="{623807BC-5E38-0815-56FF-486C5BE30E1B}" name="圓山 一美" initials="圓山" userId="S::maruyama@8g4zxhjc.onmicrosoft.com::64a64606-a4d7-4c23-9da7-b31b501555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E2E2E2"/>
    <a:srgbClr val="1C9439"/>
    <a:srgbClr val="1D9B3B"/>
    <a:srgbClr val="5482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972" y="-35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237826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33161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4108182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302330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4211008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35677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1833650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579869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323775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322474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55C9A4-1884-42E2-AC6F-90F2C2244117}" type="datetimeFigureOut">
              <a:rPr kumimoji="1" lang="ja-JP" altLang="en-US" smtClean="0"/>
              <a:t>2025/12/19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184693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A55C9A4-1884-42E2-AC6F-90F2C2244117}" type="datetimeFigureOut">
              <a:rPr kumimoji="1" lang="ja-JP" altLang="en-US" smtClean="0"/>
              <a:t>2025/12/19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8B6C5CB-5B29-4150-BB1B-25F594652F14}" type="slidenum">
              <a:rPr kumimoji="1" lang="ja-JP" altLang="en-US" smtClean="0"/>
              <a:t>‹#›</a:t>
            </a:fld>
            <a:endParaRPr kumimoji="1" lang="ja-JP" altLang="en-US"/>
          </a:p>
        </p:txBody>
      </p:sp>
    </p:spTree>
    <p:extLst>
      <p:ext uri="{BB962C8B-B14F-4D97-AF65-F5344CB8AC3E}">
        <p14:creationId xmlns:p14="http://schemas.microsoft.com/office/powerpoint/2010/main" val="1501853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図 19" descr="アイコン&#10;&#10;AI 生成コンテンツは誤りを含む可能性があります。">
            <a:extLst>
              <a:ext uri="{FF2B5EF4-FFF2-40B4-BE49-F238E27FC236}">
                <a16:creationId xmlns:a16="http://schemas.microsoft.com/office/drawing/2014/main" id="{C4DECBD8-D55E-D39C-19BF-99C35053B3CA}"/>
              </a:ext>
            </a:extLst>
          </p:cNvPr>
          <p:cNvPicPr>
            <a:picLocks noChangeAspect="1"/>
          </p:cNvPicPr>
          <p:nvPr/>
        </p:nvPicPr>
        <p:blipFill>
          <a:blip r:embed="rId2">
            <a:alphaModFix amt="22000"/>
            <a:extLst>
              <a:ext uri="{BEBA8EAE-BF5A-486C-A8C5-ECC9F3942E4B}">
                <a14:imgProps xmlns:a14="http://schemas.microsoft.com/office/drawing/2010/main">
                  <a14:imgLayer r:embed="rId3">
                    <a14:imgEffect>
                      <a14:backgroundRemoval t="9794" b="89964" l="8937" r="92004">
                        <a14:foregroundMark x1="9031" y1="32285" x2="9031" y2="32285"/>
                        <a14:foregroundMark x1="30198" y1="45224" x2="30198" y2="45224"/>
                        <a14:foregroundMark x1="28504" y1="44861" x2="28504" y2="44861"/>
                        <a14:foregroundMark x1="27846" y1="45224" x2="27846" y2="45224"/>
                        <a14:foregroundMark x1="90687" y1="37001" x2="92004" y2="47400"/>
                      </a14:backgroundRemoval>
                    </a14:imgEffect>
                  </a14:imgLayer>
                </a14:imgProps>
              </a:ext>
              <a:ext uri="{28A0092B-C50C-407E-A947-70E740481C1C}">
                <a14:useLocalDpi xmlns:a14="http://schemas.microsoft.com/office/drawing/2010/main" val="0"/>
              </a:ext>
            </a:extLst>
          </a:blip>
          <a:stretch>
            <a:fillRect/>
          </a:stretch>
        </p:blipFill>
        <p:spPr>
          <a:xfrm>
            <a:off x="3706412" y="-415152"/>
            <a:ext cx="3240024" cy="2520696"/>
          </a:xfrm>
          <a:prstGeom prst="rect">
            <a:avLst/>
          </a:prstGeom>
          <a:ln>
            <a:noFill/>
          </a:ln>
        </p:spPr>
      </p:pic>
      <p:sp>
        <p:nvSpPr>
          <p:cNvPr id="15" name="正方形/長方形 14">
            <a:extLst>
              <a:ext uri="{FF2B5EF4-FFF2-40B4-BE49-F238E27FC236}">
                <a16:creationId xmlns:a16="http://schemas.microsoft.com/office/drawing/2014/main" id="{BF689087-A47A-7436-6966-3B377955DC22}"/>
              </a:ext>
            </a:extLst>
          </p:cNvPr>
          <p:cNvSpPr/>
          <p:nvPr/>
        </p:nvSpPr>
        <p:spPr>
          <a:xfrm>
            <a:off x="40429" y="8342825"/>
            <a:ext cx="6756000" cy="1531102"/>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grpSp>
        <p:nvGrpSpPr>
          <p:cNvPr id="80" name="グループ化 79">
            <a:extLst>
              <a:ext uri="{FF2B5EF4-FFF2-40B4-BE49-F238E27FC236}">
                <a16:creationId xmlns:a16="http://schemas.microsoft.com/office/drawing/2014/main" id="{C2301929-2F5F-44D8-56F4-156DF5F01511}"/>
              </a:ext>
            </a:extLst>
          </p:cNvPr>
          <p:cNvGrpSpPr/>
          <p:nvPr/>
        </p:nvGrpSpPr>
        <p:grpSpPr>
          <a:xfrm>
            <a:off x="115409" y="4838952"/>
            <a:ext cx="6354741" cy="2897230"/>
            <a:chOff x="3510408" y="3623607"/>
            <a:chExt cx="4169460" cy="2897230"/>
          </a:xfrm>
        </p:grpSpPr>
        <p:grpSp>
          <p:nvGrpSpPr>
            <p:cNvPr id="11" name="グループ化 10">
              <a:extLst>
                <a:ext uri="{FF2B5EF4-FFF2-40B4-BE49-F238E27FC236}">
                  <a16:creationId xmlns:a16="http://schemas.microsoft.com/office/drawing/2014/main" id="{4FE9EB6B-86B3-7740-9809-CA96EE299D4C}"/>
                </a:ext>
              </a:extLst>
            </p:cNvPr>
            <p:cNvGrpSpPr/>
            <p:nvPr/>
          </p:nvGrpSpPr>
          <p:grpSpPr>
            <a:xfrm>
              <a:off x="3510408" y="3623607"/>
              <a:ext cx="4169460" cy="2893989"/>
              <a:chOff x="180500" y="2746683"/>
              <a:chExt cx="4169460" cy="3031502"/>
            </a:xfrm>
          </p:grpSpPr>
          <p:sp>
            <p:nvSpPr>
              <p:cNvPr id="13" name="四角形: 角を丸くする 12">
                <a:extLst>
                  <a:ext uri="{FF2B5EF4-FFF2-40B4-BE49-F238E27FC236}">
                    <a16:creationId xmlns:a16="http://schemas.microsoft.com/office/drawing/2014/main" id="{9CAC05A6-63A9-9DD8-685B-FC47BA746BE1}"/>
                  </a:ext>
                </a:extLst>
              </p:cNvPr>
              <p:cNvSpPr/>
              <p:nvPr/>
            </p:nvSpPr>
            <p:spPr>
              <a:xfrm>
                <a:off x="180500" y="2968549"/>
                <a:ext cx="4169460" cy="2809636"/>
              </a:xfrm>
              <a:prstGeom prst="roundRect">
                <a:avLst/>
              </a:prstGeom>
              <a:solidFill>
                <a:schemeClr val="bg1"/>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9" name="正方形/長方形 18">
                <a:extLst>
                  <a:ext uri="{FF2B5EF4-FFF2-40B4-BE49-F238E27FC236}">
                    <a16:creationId xmlns:a16="http://schemas.microsoft.com/office/drawing/2014/main" id="{81D77AC9-CDB3-514C-15DC-4FD16C40B242}"/>
                  </a:ext>
                </a:extLst>
              </p:cNvPr>
              <p:cNvSpPr/>
              <p:nvPr/>
            </p:nvSpPr>
            <p:spPr>
              <a:xfrm>
                <a:off x="295514" y="2746683"/>
                <a:ext cx="1148850" cy="439576"/>
              </a:xfrm>
              <a:prstGeom prst="rect">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rPr>
                  <a:t> 内容</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p:txBody>
          </p:sp>
        </p:grpSp>
        <p:sp>
          <p:nvSpPr>
            <p:cNvPr id="64" name="テキスト ボックス 63">
              <a:extLst>
                <a:ext uri="{FF2B5EF4-FFF2-40B4-BE49-F238E27FC236}">
                  <a16:creationId xmlns:a16="http://schemas.microsoft.com/office/drawing/2014/main" id="{9B048556-3605-9C8F-B870-363E528C8FAB}"/>
                </a:ext>
              </a:extLst>
            </p:cNvPr>
            <p:cNvSpPr txBox="1"/>
            <p:nvPr/>
          </p:nvSpPr>
          <p:spPr>
            <a:xfrm>
              <a:off x="3581374" y="4089402"/>
              <a:ext cx="3960500" cy="2431435"/>
            </a:xfrm>
            <a:prstGeom prst="rect">
              <a:avLst/>
            </a:prstGeom>
            <a:noFill/>
          </p:spPr>
          <p:txBody>
            <a:bodyPr wrap="square">
              <a:spAutoFit/>
            </a:bodyPr>
            <a:lstStyle/>
            <a:p>
              <a:pPr marL="285750" indent="-285750">
                <a:buFont typeface="Wingdings" panose="05000000000000000000" pitchFamily="2" charset="2"/>
                <a:buChar char="u"/>
              </a:pPr>
              <a:r>
                <a:rPr lang="ja-JP" altLang="en-US" dirty="0">
                  <a:solidFill>
                    <a:srgbClr val="000000"/>
                  </a:solidFill>
                  <a:latin typeface="メイリオ" panose="020B0604030504040204" pitchFamily="50" charset="-128"/>
                  <a:ea typeface="メイリオ" panose="020B0604030504040204" pitchFamily="50" charset="-128"/>
                </a:rPr>
                <a:t>緊急銃猟制度の解説</a:t>
              </a:r>
              <a:endParaRPr lang="en-US" altLang="ja-JP" dirty="0">
                <a:solidFill>
                  <a:srgbClr val="000000"/>
                </a:solidFill>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u"/>
              </a:pPr>
              <a:r>
                <a:rPr lang="ja-JP" altLang="en-US" dirty="0">
                  <a:solidFill>
                    <a:srgbClr val="000000"/>
                  </a:solidFill>
                  <a:latin typeface="メイリオ" panose="020B0604030504040204" pitchFamily="50" charset="-128"/>
                  <a:ea typeface="メイリオ" panose="020B0604030504040204" pitchFamily="50" charset="-128"/>
                </a:rPr>
                <a:t>緊急銃猟を実施する上での留意点及び平時からの準備</a:t>
              </a:r>
              <a:endParaRPr lang="en-US" altLang="ja-JP" dirty="0">
                <a:solidFill>
                  <a:srgbClr val="000000"/>
                </a:solidFill>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600" dirty="0">
                  <a:solidFill>
                    <a:srgbClr val="000000"/>
                  </a:solidFill>
                  <a:latin typeface="メイリオ" panose="020B0604030504040204" pitchFamily="50" charset="-128"/>
                  <a:ea typeface="メイリオ" panose="020B0604030504040204" pitchFamily="50" charset="-128"/>
                </a:rPr>
                <a:t>緊急銃猟の捕獲者に求められる射撃技能</a:t>
              </a:r>
              <a:endParaRPr lang="en-US" altLang="ja-JP" sz="1600" dirty="0">
                <a:solidFill>
                  <a:srgbClr val="000000"/>
                </a:solidFill>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600" dirty="0">
                  <a:solidFill>
                    <a:srgbClr val="000000"/>
                  </a:solidFill>
                  <a:latin typeface="メイリオ" panose="020B0604030504040204" pitchFamily="50" charset="-128"/>
                  <a:ea typeface="メイリオ" panose="020B0604030504040204" pitchFamily="50" charset="-128"/>
                </a:rPr>
                <a:t>緊急銃猟に用いる銃器や照準器</a:t>
              </a:r>
              <a:endParaRPr lang="en-US" altLang="ja-JP" sz="1600" dirty="0">
                <a:solidFill>
                  <a:srgbClr val="000000"/>
                </a:solidFill>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600" dirty="0">
                  <a:solidFill>
                    <a:srgbClr val="000000"/>
                  </a:solidFill>
                  <a:latin typeface="メイリオ" panose="020B0604030504040204" pitchFamily="50" charset="-128"/>
                  <a:ea typeface="メイリオ" panose="020B0604030504040204" pitchFamily="50" charset="-128"/>
                </a:rPr>
                <a:t>銃器の安全管理</a:t>
              </a:r>
              <a:r>
                <a:rPr lang="en-US" altLang="ja-JP" sz="1600" dirty="0">
                  <a:solidFill>
                    <a:srgbClr val="000000"/>
                  </a:solidFill>
                  <a:latin typeface="メイリオ" panose="020B0604030504040204" pitchFamily="50" charset="-128"/>
                  <a:ea typeface="メイリオ" panose="020B0604030504040204" pitchFamily="50" charset="-128"/>
                </a:rPr>
                <a:t>…</a:t>
              </a:r>
              <a:r>
                <a:rPr lang="ja-JP" altLang="en-US" sz="1600" dirty="0">
                  <a:solidFill>
                    <a:srgbClr val="000000"/>
                  </a:solidFill>
                  <a:latin typeface="メイリオ" panose="020B0604030504040204" pitchFamily="50" charset="-128"/>
                  <a:ea typeface="メイリオ" panose="020B0604030504040204" pitchFamily="50" charset="-128"/>
                </a:rPr>
                <a:t>等について解説します</a:t>
              </a:r>
              <a:endParaRPr lang="en-US" altLang="ja-JP" sz="1600" dirty="0">
                <a:solidFill>
                  <a:srgbClr val="000000"/>
                </a:solidFill>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u"/>
              </a:pPr>
              <a:r>
                <a:rPr lang="ja-JP" altLang="en-US" dirty="0">
                  <a:solidFill>
                    <a:srgbClr val="000000"/>
                  </a:solidFill>
                  <a:latin typeface="メイリオ" panose="020B0604030504040204" pitchFamily="50" charset="-128"/>
                  <a:ea typeface="メイリオ" panose="020B0604030504040204" pitchFamily="50" charset="-128"/>
                </a:rPr>
                <a:t>緊急銃猟を想定した図上演習</a:t>
              </a:r>
              <a:endParaRPr lang="en-US" altLang="ja-JP" dirty="0">
                <a:solidFill>
                  <a:srgbClr val="000000"/>
                </a:solidFill>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600" dirty="0">
                  <a:solidFill>
                    <a:srgbClr val="000000"/>
                  </a:solidFill>
                  <a:latin typeface="メイリオ" panose="020B0604030504040204" pitchFamily="50" charset="-128"/>
                  <a:ea typeface="メイリオ" panose="020B0604030504040204" pitchFamily="50" charset="-128"/>
                </a:rPr>
                <a:t>図面をもとに実施計画策定の演習を行います</a:t>
              </a:r>
              <a:endParaRPr lang="en-US" altLang="ja-JP" sz="1600" dirty="0">
                <a:solidFill>
                  <a:srgbClr val="000000"/>
                </a:solidFill>
                <a:latin typeface="メイリオ" panose="020B0604030504040204" pitchFamily="50" charset="-128"/>
                <a:ea typeface="メイリオ" panose="020B0604030504040204" pitchFamily="50" charset="-128"/>
              </a:endParaRPr>
            </a:p>
            <a:p>
              <a:pPr marL="742950" lvl="1" indent="-285750">
                <a:buFont typeface="Arial" panose="020B0604020202020204" pitchFamily="34" charset="0"/>
                <a:buChar char="•"/>
              </a:pPr>
              <a:r>
                <a:rPr lang="ja-JP" altLang="en-US" sz="1600" dirty="0">
                  <a:solidFill>
                    <a:srgbClr val="000000"/>
                  </a:solidFill>
                  <a:latin typeface="メイリオ" panose="020B0604030504040204" pitchFamily="50" charset="-128"/>
                  <a:ea typeface="メイリオ" panose="020B0604030504040204" pitchFamily="50" charset="-128"/>
                </a:rPr>
                <a:t>他都道府県で行われた緊急銃猟の事例を共有します</a:t>
              </a:r>
              <a:endParaRPr lang="en-US" altLang="ja-JP" sz="1600" dirty="0">
                <a:solidFill>
                  <a:srgbClr val="000000"/>
                </a:solidFill>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u"/>
              </a:pPr>
              <a:r>
                <a:rPr lang="ja-JP" altLang="en-US" dirty="0">
                  <a:solidFill>
                    <a:srgbClr val="000000"/>
                  </a:solidFill>
                  <a:latin typeface="メイリオ" panose="020B0604030504040204" pitchFamily="50" charset="-128"/>
                  <a:ea typeface="メイリオ" panose="020B0604030504040204" pitchFamily="50" charset="-128"/>
                </a:rPr>
                <a:t>習熟度テスト</a:t>
              </a:r>
              <a:endParaRPr lang="en-US" altLang="ja-JP" dirty="0">
                <a:solidFill>
                  <a:srgbClr val="000000"/>
                </a:solidFill>
                <a:latin typeface="メイリオ" panose="020B0604030504040204" pitchFamily="50" charset="-128"/>
                <a:ea typeface="メイリオ" panose="020B0604030504040204" pitchFamily="50" charset="-128"/>
              </a:endParaRPr>
            </a:p>
          </p:txBody>
        </p:sp>
      </p:grpSp>
      <p:grpSp>
        <p:nvGrpSpPr>
          <p:cNvPr id="63" name="グループ化 62">
            <a:extLst>
              <a:ext uri="{FF2B5EF4-FFF2-40B4-BE49-F238E27FC236}">
                <a16:creationId xmlns:a16="http://schemas.microsoft.com/office/drawing/2014/main" id="{FE44408D-C940-F72C-05F1-5B740F98EA96}"/>
              </a:ext>
            </a:extLst>
          </p:cNvPr>
          <p:cNvGrpSpPr/>
          <p:nvPr/>
        </p:nvGrpSpPr>
        <p:grpSpPr>
          <a:xfrm>
            <a:off x="113767" y="3246530"/>
            <a:ext cx="6354742" cy="1531124"/>
            <a:chOff x="168303" y="2559624"/>
            <a:chExt cx="6354742" cy="1360457"/>
          </a:xfrm>
        </p:grpSpPr>
        <p:sp>
          <p:nvSpPr>
            <p:cNvPr id="6" name="四角形: 角を丸くする 5">
              <a:extLst>
                <a:ext uri="{FF2B5EF4-FFF2-40B4-BE49-F238E27FC236}">
                  <a16:creationId xmlns:a16="http://schemas.microsoft.com/office/drawing/2014/main" id="{E222AA6B-DF97-B5E0-00B7-DEB7B63E4C68}"/>
                </a:ext>
              </a:extLst>
            </p:cNvPr>
            <p:cNvSpPr/>
            <p:nvPr/>
          </p:nvSpPr>
          <p:spPr>
            <a:xfrm>
              <a:off x="168303" y="2787431"/>
              <a:ext cx="6354742" cy="1132650"/>
            </a:xfrm>
            <a:prstGeom prst="roundRect">
              <a:avLst/>
            </a:prstGeom>
            <a:solidFill>
              <a:schemeClr val="bg1"/>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6" name="正方形/長方形 25">
              <a:extLst>
                <a:ext uri="{FF2B5EF4-FFF2-40B4-BE49-F238E27FC236}">
                  <a16:creationId xmlns:a16="http://schemas.microsoft.com/office/drawing/2014/main" id="{C2151F51-A83E-869B-14B3-163406D51933}"/>
                </a:ext>
              </a:extLst>
            </p:cNvPr>
            <p:cNvSpPr/>
            <p:nvPr/>
          </p:nvSpPr>
          <p:spPr>
            <a:xfrm>
              <a:off x="340156" y="2559624"/>
              <a:ext cx="1750982" cy="361054"/>
            </a:xfrm>
            <a:prstGeom prst="rect">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bg1"/>
                  </a:solidFill>
                </a:rPr>
                <a:t>日程・会場</a:t>
              </a:r>
              <a:endParaRPr kumimoji="1" lang="ja-JP" altLang="en-US" sz="1600" b="1" dirty="0">
                <a:solidFill>
                  <a:schemeClr val="bg1"/>
                </a:solidFill>
                <a:latin typeface="BIZ UDPゴシック" panose="020B0400000000000000" pitchFamily="50" charset="-128"/>
                <a:ea typeface="BIZ UDPゴシック" panose="020B0400000000000000" pitchFamily="50" charset="-128"/>
              </a:endParaRPr>
            </a:p>
          </p:txBody>
        </p:sp>
        <p:sp>
          <p:nvSpPr>
            <p:cNvPr id="56" name="テキスト ボックス 55">
              <a:extLst>
                <a:ext uri="{FF2B5EF4-FFF2-40B4-BE49-F238E27FC236}">
                  <a16:creationId xmlns:a16="http://schemas.microsoft.com/office/drawing/2014/main" id="{8F502C6E-5703-7EB8-AD36-A2E1AE1FBE07}"/>
                </a:ext>
              </a:extLst>
            </p:cNvPr>
            <p:cNvSpPr txBox="1"/>
            <p:nvPr/>
          </p:nvSpPr>
          <p:spPr>
            <a:xfrm>
              <a:off x="569762" y="3066702"/>
              <a:ext cx="184730" cy="483601"/>
            </a:xfrm>
            <a:prstGeom prst="rect">
              <a:avLst/>
            </a:prstGeom>
            <a:noFill/>
          </p:spPr>
          <p:txBody>
            <a:bodyPr wrap="none" rtlCol="0">
              <a:spAutoFit/>
            </a:bodyPr>
            <a:lstStyle/>
            <a:p>
              <a:pPr algn="ctr"/>
              <a:endParaRPr kumimoji="1" lang="ja-JP" altLang="en-US" sz="2400" u="heavy" dirty="0">
                <a:solidFill>
                  <a:schemeClr val="tx1"/>
                </a:solidFill>
                <a:latin typeface="HGP創英角ｺﾞｼｯｸUB" panose="020B0900000000000000" pitchFamily="50" charset="-128"/>
                <a:ea typeface="HGP創英角ｺﾞｼｯｸUB" panose="020B0900000000000000" pitchFamily="50" charset="-128"/>
              </a:endParaRPr>
            </a:p>
          </p:txBody>
        </p:sp>
      </p:grpSp>
      <p:grpSp>
        <p:nvGrpSpPr>
          <p:cNvPr id="29" name="グループ化 28">
            <a:extLst>
              <a:ext uri="{FF2B5EF4-FFF2-40B4-BE49-F238E27FC236}">
                <a16:creationId xmlns:a16="http://schemas.microsoft.com/office/drawing/2014/main" id="{9B922803-7687-A3BC-00B3-B37E12A65582}"/>
              </a:ext>
            </a:extLst>
          </p:cNvPr>
          <p:cNvGrpSpPr/>
          <p:nvPr/>
        </p:nvGrpSpPr>
        <p:grpSpPr>
          <a:xfrm>
            <a:off x="40429" y="7845920"/>
            <a:ext cx="3991101" cy="479101"/>
            <a:chOff x="84869" y="7683783"/>
            <a:chExt cx="3991101" cy="479101"/>
          </a:xfrm>
        </p:grpSpPr>
        <p:sp>
          <p:nvSpPr>
            <p:cNvPr id="8" name="矢印: 五方向 7">
              <a:extLst>
                <a:ext uri="{FF2B5EF4-FFF2-40B4-BE49-F238E27FC236}">
                  <a16:creationId xmlns:a16="http://schemas.microsoft.com/office/drawing/2014/main" id="{E15BDE13-5F04-68CF-6B2A-D65F4FD401AC}"/>
                </a:ext>
              </a:extLst>
            </p:cNvPr>
            <p:cNvSpPr/>
            <p:nvPr/>
          </p:nvSpPr>
          <p:spPr>
            <a:xfrm>
              <a:off x="84869" y="7683783"/>
              <a:ext cx="3991101" cy="422271"/>
            </a:xfrm>
            <a:prstGeom prst="homePlate">
              <a:avLst>
                <a:gd name="adj" fmla="val 59274"/>
              </a:avLst>
            </a:prstGeom>
            <a:solidFill>
              <a:schemeClr val="bg1">
                <a:lumMod val="8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3" name="テキスト ボックス 82">
              <a:extLst>
                <a:ext uri="{FF2B5EF4-FFF2-40B4-BE49-F238E27FC236}">
                  <a16:creationId xmlns:a16="http://schemas.microsoft.com/office/drawing/2014/main" id="{726919E6-DCD2-5F21-7F04-74562DE6D347}"/>
                </a:ext>
              </a:extLst>
            </p:cNvPr>
            <p:cNvSpPr txBox="1"/>
            <p:nvPr/>
          </p:nvSpPr>
          <p:spPr>
            <a:xfrm>
              <a:off x="1422208" y="7750064"/>
              <a:ext cx="2578561" cy="369332"/>
            </a:xfrm>
            <a:prstGeom prst="rect">
              <a:avLst/>
            </a:prstGeom>
            <a:noFill/>
          </p:spPr>
          <p:txBody>
            <a:bodyPr wrap="square">
              <a:spAutoFit/>
            </a:bodyPr>
            <a:lstStyle/>
            <a:p>
              <a:r>
                <a:rPr lang="ja-JP" altLang="en-US" b="1" dirty="0">
                  <a:latin typeface="メイリオ" panose="020B0604030504040204" pitchFamily="50" charset="-128"/>
                  <a:ea typeface="メイリオ" panose="020B0604030504040204" pitchFamily="50" charset="-128"/>
                </a:rPr>
                <a:t>令和８年１月</a:t>
              </a:r>
              <a:r>
                <a:rPr lang="en-US" altLang="ja-JP" b="1" dirty="0">
                  <a:latin typeface="メイリオ" panose="020B0604030504040204" pitchFamily="50" charset="-128"/>
                  <a:ea typeface="メイリオ" panose="020B0604030504040204" pitchFamily="50" charset="-128"/>
                </a:rPr>
                <a:t>30</a:t>
              </a:r>
              <a:r>
                <a:rPr lang="ja-JP" altLang="en-US" b="1" dirty="0">
                  <a:latin typeface="メイリオ" panose="020B0604030504040204" pitchFamily="50" charset="-128"/>
                  <a:ea typeface="メイリオ" panose="020B0604030504040204" pitchFamily="50" charset="-128"/>
                </a:rPr>
                <a:t>日まで</a:t>
              </a:r>
              <a:endParaRPr lang="ja-JP" altLang="en-US" dirty="0"/>
            </a:p>
          </p:txBody>
        </p:sp>
        <p:sp>
          <p:nvSpPr>
            <p:cNvPr id="84" name="テキスト ボックス 83">
              <a:extLst>
                <a:ext uri="{FF2B5EF4-FFF2-40B4-BE49-F238E27FC236}">
                  <a16:creationId xmlns:a16="http://schemas.microsoft.com/office/drawing/2014/main" id="{6C588EBB-3D8E-DDAD-A13F-94B666353E93}"/>
                </a:ext>
              </a:extLst>
            </p:cNvPr>
            <p:cNvSpPr txBox="1"/>
            <p:nvPr/>
          </p:nvSpPr>
          <p:spPr>
            <a:xfrm>
              <a:off x="158207" y="7731997"/>
              <a:ext cx="1396209" cy="430887"/>
            </a:xfrm>
            <a:prstGeom prst="rect">
              <a:avLst/>
            </a:prstGeom>
            <a:noFill/>
          </p:spPr>
          <p:txBody>
            <a:bodyPr wrap="square">
              <a:spAutoFit/>
            </a:bodyPr>
            <a:lstStyle/>
            <a:p>
              <a:r>
                <a:rPr lang="ja-JP" altLang="en-US" sz="2200" b="1" dirty="0">
                  <a:latin typeface="メイリオ" panose="020B0604030504040204" pitchFamily="50" charset="-128"/>
                  <a:ea typeface="メイリオ" panose="020B0604030504040204" pitchFamily="50" charset="-128"/>
                </a:rPr>
                <a:t>申込締切</a:t>
              </a:r>
            </a:p>
          </p:txBody>
        </p:sp>
      </p:grpSp>
      <p:sp>
        <p:nvSpPr>
          <p:cNvPr id="37" name="テキスト ボックス 36">
            <a:extLst>
              <a:ext uri="{FF2B5EF4-FFF2-40B4-BE49-F238E27FC236}">
                <a16:creationId xmlns:a16="http://schemas.microsoft.com/office/drawing/2014/main" id="{A93ED9DD-FD40-4164-8306-028ADC7573DE}"/>
              </a:ext>
            </a:extLst>
          </p:cNvPr>
          <p:cNvSpPr txBox="1"/>
          <p:nvPr/>
        </p:nvSpPr>
        <p:spPr>
          <a:xfrm>
            <a:off x="247203" y="3693479"/>
            <a:ext cx="5502932" cy="1077218"/>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600" dirty="0">
                <a:latin typeface="メイリオ" panose="020B0604030504040204" pitchFamily="50" charset="-128"/>
                <a:ea typeface="メイリオ" panose="020B0604030504040204" pitchFamily="50" charset="-128"/>
              </a:rPr>
              <a:t>２月９日（月）　　　：鳥取県西部総合事務所　講堂</a:t>
            </a:r>
            <a:endParaRPr kumimoji="1" lang="en-US" altLang="ja-JP" sz="1600" dirty="0">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l"/>
            </a:pPr>
            <a:r>
              <a:rPr kumimoji="1" lang="ja-JP" altLang="en-US" sz="1600" dirty="0">
                <a:latin typeface="メイリオ" panose="020B0604030504040204" pitchFamily="50" charset="-128"/>
                <a:ea typeface="メイリオ" panose="020B0604030504040204" pitchFamily="50" charset="-128"/>
              </a:rPr>
              <a:t>２月</a:t>
            </a:r>
            <a:r>
              <a:rPr kumimoji="1" lang="en-US" altLang="ja-JP" sz="1600" dirty="0">
                <a:latin typeface="メイリオ" panose="020B0604030504040204" pitchFamily="50" charset="-128"/>
                <a:ea typeface="メイリオ" panose="020B0604030504040204" pitchFamily="50" charset="-128"/>
              </a:rPr>
              <a:t>11</a:t>
            </a:r>
            <a:r>
              <a:rPr kumimoji="1" lang="ja-JP" altLang="en-US" sz="1600" dirty="0">
                <a:latin typeface="メイリオ" panose="020B0604030504040204" pitchFamily="50" charset="-128"/>
                <a:ea typeface="メイリオ" panose="020B0604030504040204" pitchFamily="50" charset="-128"/>
              </a:rPr>
              <a:t>日（水・祝）  ：鳥取県庁　講堂</a:t>
            </a:r>
            <a:endParaRPr kumimoji="1" lang="en-US" altLang="ja-JP" sz="1600" dirty="0">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l"/>
            </a:pPr>
            <a:r>
              <a:rPr kumimoji="1" lang="ja-JP" altLang="en-US" sz="1600" dirty="0">
                <a:latin typeface="メイリオ" panose="020B0604030504040204" pitchFamily="50" charset="-128"/>
                <a:ea typeface="メイリオ" panose="020B0604030504040204" pitchFamily="50" charset="-128"/>
              </a:rPr>
              <a:t>２月</a:t>
            </a:r>
            <a:r>
              <a:rPr kumimoji="1" lang="en-US" altLang="ja-JP" sz="1600" dirty="0">
                <a:latin typeface="メイリオ" panose="020B0604030504040204" pitchFamily="50" charset="-128"/>
                <a:ea typeface="メイリオ" panose="020B0604030504040204" pitchFamily="50" charset="-128"/>
              </a:rPr>
              <a:t>16</a:t>
            </a:r>
            <a:r>
              <a:rPr kumimoji="1" lang="ja-JP" altLang="en-US" sz="1600" dirty="0">
                <a:latin typeface="メイリオ" panose="020B0604030504040204" pitchFamily="50" charset="-128"/>
                <a:ea typeface="メイリオ" panose="020B0604030504040204" pitchFamily="50" charset="-128"/>
              </a:rPr>
              <a:t>日（月）　　  ：鳥取県中部総合事務所　講堂</a:t>
            </a:r>
            <a:endParaRPr kumimoji="1" lang="en-US" altLang="ja-JP" sz="1600" dirty="0">
              <a:latin typeface="メイリオ" panose="020B0604030504040204" pitchFamily="50" charset="-128"/>
              <a:ea typeface="メイリオ" panose="020B0604030504040204" pitchFamily="50" charset="-128"/>
            </a:endParaRPr>
          </a:p>
          <a:p>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いずれも</a:t>
            </a:r>
            <a:r>
              <a:rPr kumimoji="1" lang="en-US" altLang="ja-JP" sz="1600" dirty="0">
                <a:latin typeface="メイリオ" panose="020B0604030504040204" pitchFamily="50" charset="-128"/>
                <a:ea typeface="メイリオ" panose="020B0604030504040204" pitchFamily="50" charset="-128"/>
              </a:rPr>
              <a:t>13</a:t>
            </a:r>
            <a:r>
              <a:rPr kumimoji="1" lang="ja-JP" altLang="en-US" sz="1600" dirty="0">
                <a:latin typeface="メイリオ" panose="020B0604030504040204" pitchFamily="50" charset="-128"/>
                <a:ea typeface="メイリオ" panose="020B0604030504040204" pitchFamily="50" charset="-128"/>
              </a:rPr>
              <a:t>時～</a:t>
            </a:r>
            <a:r>
              <a:rPr kumimoji="1" lang="en-US" altLang="ja-JP" sz="1600" dirty="0">
                <a:latin typeface="メイリオ" panose="020B0604030504040204" pitchFamily="50" charset="-128"/>
                <a:ea typeface="メイリオ" panose="020B0604030504040204" pitchFamily="50" charset="-128"/>
              </a:rPr>
              <a:t>16</a:t>
            </a:r>
            <a:r>
              <a:rPr kumimoji="1" lang="ja-JP" altLang="en-US" sz="1600" dirty="0">
                <a:latin typeface="メイリオ" panose="020B0604030504040204" pitchFamily="50" charset="-128"/>
                <a:ea typeface="メイリオ" panose="020B0604030504040204" pitchFamily="50" charset="-128"/>
              </a:rPr>
              <a:t>時</a:t>
            </a:r>
            <a:r>
              <a:rPr kumimoji="1" lang="en-US" altLang="ja-JP" sz="1600" dirty="0">
                <a:latin typeface="メイリオ" panose="020B0604030504040204" pitchFamily="50" charset="-128"/>
                <a:ea typeface="メイリオ" panose="020B0604030504040204" pitchFamily="50" charset="-128"/>
              </a:rPr>
              <a:t>30</a:t>
            </a:r>
            <a:r>
              <a:rPr kumimoji="1" lang="ja-JP" altLang="en-US" sz="1600" dirty="0">
                <a:latin typeface="メイリオ" panose="020B0604030504040204" pitchFamily="50" charset="-128"/>
                <a:ea typeface="メイリオ" panose="020B0604030504040204" pitchFamily="50" charset="-128"/>
              </a:rPr>
              <a:t>分の予定</a:t>
            </a:r>
            <a:endParaRPr kumimoji="1" lang="en-US" altLang="ja-JP" sz="1600" dirty="0">
              <a:latin typeface="メイリオ" panose="020B0604030504040204" pitchFamily="50" charset="-128"/>
              <a:ea typeface="メイリオ" panose="020B0604030504040204" pitchFamily="50" charset="-128"/>
            </a:endParaRPr>
          </a:p>
        </p:txBody>
      </p:sp>
      <p:grpSp>
        <p:nvGrpSpPr>
          <p:cNvPr id="22" name="グループ化 21">
            <a:extLst>
              <a:ext uri="{FF2B5EF4-FFF2-40B4-BE49-F238E27FC236}">
                <a16:creationId xmlns:a16="http://schemas.microsoft.com/office/drawing/2014/main" id="{BD86F3AC-6FAB-C507-72C3-F41D8FD0BBCF}"/>
              </a:ext>
            </a:extLst>
          </p:cNvPr>
          <p:cNvGrpSpPr/>
          <p:nvPr/>
        </p:nvGrpSpPr>
        <p:grpSpPr>
          <a:xfrm>
            <a:off x="5656470" y="3448934"/>
            <a:ext cx="1251867" cy="1107550"/>
            <a:chOff x="5448272" y="2925290"/>
            <a:chExt cx="1240991" cy="1205097"/>
          </a:xfrm>
        </p:grpSpPr>
        <p:sp>
          <p:nvSpPr>
            <p:cNvPr id="60" name="楕円 59">
              <a:extLst>
                <a:ext uri="{FF2B5EF4-FFF2-40B4-BE49-F238E27FC236}">
                  <a16:creationId xmlns:a16="http://schemas.microsoft.com/office/drawing/2014/main" id="{56C4827D-FEDE-9DB5-B847-1D76D3DF00E6}"/>
                </a:ext>
              </a:extLst>
            </p:cNvPr>
            <p:cNvSpPr/>
            <p:nvPr/>
          </p:nvSpPr>
          <p:spPr>
            <a:xfrm>
              <a:off x="5476537" y="2925290"/>
              <a:ext cx="1153779" cy="1205097"/>
            </a:xfrm>
            <a:prstGeom prst="ellipse">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AE37BE5F-651D-52DD-8424-19F5542C0D06}"/>
                </a:ext>
              </a:extLst>
            </p:cNvPr>
            <p:cNvSpPr txBox="1"/>
            <p:nvPr/>
          </p:nvSpPr>
          <p:spPr>
            <a:xfrm rot="586496">
              <a:off x="5448272" y="3237834"/>
              <a:ext cx="1240991" cy="703256"/>
            </a:xfrm>
            <a:prstGeom prst="rect">
              <a:avLst/>
            </a:prstGeom>
            <a:noFill/>
          </p:spPr>
          <p:txBody>
            <a:bodyPr wrap="square">
              <a:spAutoFit/>
            </a:bodyPr>
            <a:lstStyle/>
            <a:p>
              <a:pPr algn="ctr"/>
              <a:r>
                <a:rPr kumimoji="1" lang="ja-JP" altLang="en-US" b="1" dirty="0">
                  <a:latin typeface="メイリオ" panose="020B0604030504040204" pitchFamily="50" charset="-128"/>
                  <a:ea typeface="メイリオ" panose="020B0604030504040204" pitchFamily="50" charset="-128"/>
                </a:rPr>
                <a:t>受講料</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無料！</a:t>
              </a:r>
            </a:p>
          </p:txBody>
        </p:sp>
      </p:grpSp>
      <p:sp>
        <p:nvSpPr>
          <p:cNvPr id="28" name="正方形/長方形 27">
            <a:extLst>
              <a:ext uri="{FF2B5EF4-FFF2-40B4-BE49-F238E27FC236}">
                <a16:creationId xmlns:a16="http://schemas.microsoft.com/office/drawing/2014/main" id="{A5FDD086-0C68-4ABC-0CBC-47C3C8BB86F1}"/>
              </a:ext>
            </a:extLst>
          </p:cNvPr>
          <p:cNvSpPr/>
          <p:nvPr/>
        </p:nvSpPr>
        <p:spPr>
          <a:xfrm>
            <a:off x="-78928" y="8356167"/>
            <a:ext cx="6965790" cy="1600438"/>
          </a:xfrm>
          <a:prstGeom prst="rect">
            <a:avLst/>
          </a:prstGeom>
        </p:spPr>
        <p:txBody>
          <a:bodyPr wrap="square">
            <a:spAutoFit/>
          </a:bodyPr>
          <a:lstStyle/>
          <a:p>
            <a:r>
              <a:rPr lang="en-US" altLang="ja-JP" sz="1400" b="1" dirty="0">
                <a:latin typeface="メイリオ" panose="020B0604030504040204" pitchFamily="50" charset="-128"/>
                <a:ea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rPr>
              <a:t>研修に関する問い合わせ</a:t>
            </a:r>
            <a:r>
              <a:rPr lang="en-US" altLang="ja-JP" sz="1400" b="1"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  本事業は、鳥取県から委託された株式会社野生鳥獣対策連携センターが運営します。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株式会社野生鳥獣対策連携センター　担当：圓山（まるやま）</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669-3811</a:t>
            </a:r>
            <a:r>
              <a:rPr lang="ja-JP" altLang="en-US" sz="1400" dirty="0">
                <a:latin typeface="メイリオ" panose="020B0604030504040204" pitchFamily="50" charset="-128"/>
                <a:ea typeface="メイリオ" panose="020B0604030504040204" pitchFamily="50" charset="-128"/>
              </a:rPr>
              <a:t>　兵庫県丹波市青垣町佐治</a:t>
            </a:r>
            <a:r>
              <a:rPr lang="en-US" altLang="ja-JP" sz="1400" dirty="0">
                <a:latin typeface="メイリオ" panose="020B0604030504040204" pitchFamily="50" charset="-128"/>
                <a:ea typeface="メイリオ" panose="020B0604030504040204" pitchFamily="50" charset="-128"/>
              </a:rPr>
              <a:t>120</a:t>
            </a:r>
            <a:r>
              <a:rPr lang="ja-JP" altLang="en-US" sz="1400" dirty="0">
                <a:latin typeface="メイリオ" panose="020B0604030504040204" pitchFamily="50" charset="-128"/>
                <a:ea typeface="メイリオ" panose="020B0604030504040204" pitchFamily="50" charset="-128"/>
              </a:rPr>
              <a:t>番地１ </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電話：</a:t>
            </a:r>
            <a:r>
              <a:rPr lang="en-US" altLang="ja-JP" sz="1400" dirty="0">
                <a:latin typeface="メイリオ" panose="020B0604030504040204" pitchFamily="50" charset="-128"/>
                <a:ea typeface="メイリオ" panose="020B0604030504040204" pitchFamily="50" charset="-128"/>
              </a:rPr>
              <a:t>0795-78-9797</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FAX</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0795-78-9769</a:t>
            </a: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Mail</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maruyama@cho-jyu.jp</a:t>
            </a:r>
          </a:p>
          <a:p>
            <a:r>
              <a:rPr lang="ja-JP" altLang="en-US" sz="1400" dirty="0">
                <a:latin typeface="メイリオ" panose="020B0604030504040204" pitchFamily="50" charset="-128"/>
                <a:ea typeface="メイリオ" panose="020B0604030504040204" pitchFamily="50" charset="-128"/>
              </a:rPr>
              <a:t>　  詳しい内容や受講案内、申込などは案内をご確認ください。</a:t>
            </a:r>
            <a:endParaRPr lang="en-US" altLang="ja-JP" sz="1400" dirty="0">
              <a:latin typeface="メイリオ" panose="020B0604030504040204" pitchFamily="50" charset="-128"/>
              <a:ea typeface="メイリオ" panose="020B0604030504040204" pitchFamily="50" charset="-128"/>
            </a:endParaRPr>
          </a:p>
        </p:txBody>
      </p:sp>
      <p:grpSp>
        <p:nvGrpSpPr>
          <p:cNvPr id="18" name="グループ化 17">
            <a:extLst>
              <a:ext uri="{FF2B5EF4-FFF2-40B4-BE49-F238E27FC236}">
                <a16:creationId xmlns:a16="http://schemas.microsoft.com/office/drawing/2014/main" id="{E8DA8DE4-90EC-6AE7-D304-067AEA55F95E}"/>
              </a:ext>
            </a:extLst>
          </p:cNvPr>
          <p:cNvGrpSpPr/>
          <p:nvPr/>
        </p:nvGrpSpPr>
        <p:grpSpPr>
          <a:xfrm>
            <a:off x="185933" y="2718470"/>
            <a:ext cx="6762570" cy="523220"/>
            <a:chOff x="206194" y="3212845"/>
            <a:chExt cx="6762570" cy="523220"/>
          </a:xfrm>
        </p:grpSpPr>
        <p:cxnSp>
          <p:nvCxnSpPr>
            <p:cNvPr id="14" name="直線コネクタ 13">
              <a:extLst>
                <a:ext uri="{FF2B5EF4-FFF2-40B4-BE49-F238E27FC236}">
                  <a16:creationId xmlns:a16="http://schemas.microsoft.com/office/drawing/2014/main" id="{E5CD7D61-DD17-9339-4F3C-6720EC3CE559}"/>
                </a:ext>
              </a:extLst>
            </p:cNvPr>
            <p:cNvCxnSpPr>
              <a:cxnSpLocks/>
            </p:cNvCxnSpPr>
            <p:nvPr/>
          </p:nvCxnSpPr>
          <p:spPr>
            <a:xfrm>
              <a:off x="206194" y="3657305"/>
              <a:ext cx="6354741" cy="0"/>
            </a:xfrm>
            <a:prstGeom prst="line">
              <a:avLst/>
            </a:prstGeom>
            <a:ln w="285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ECECADD7-2E87-3E98-7A1B-BC63C2C0F872}"/>
                </a:ext>
              </a:extLst>
            </p:cNvPr>
            <p:cNvSpPr txBox="1"/>
            <p:nvPr/>
          </p:nvSpPr>
          <p:spPr>
            <a:xfrm>
              <a:off x="212763" y="3212845"/>
              <a:ext cx="6756001" cy="523220"/>
            </a:xfrm>
            <a:prstGeom prst="rect">
              <a:avLst/>
            </a:prstGeom>
            <a:noFill/>
          </p:spPr>
          <p:txBody>
            <a:bodyPr wrap="square" rtlCol="0">
              <a:spAutoFit/>
            </a:bodyPr>
            <a:lstStyle/>
            <a:p>
              <a:r>
                <a:rPr kumimoji="1" lang="ja-JP" altLang="en-US" sz="2000" dirty="0">
                  <a:latin typeface="+mn-ea"/>
                </a:rPr>
                <a:t>令和</a:t>
              </a:r>
              <a:r>
                <a:rPr kumimoji="1" lang="ja-JP" altLang="en-US" sz="2800" b="1" dirty="0">
                  <a:latin typeface="+mn-ea"/>
                </a:rPr>
                <a:t>８</a:t>
              </a:r>
              <a:r>
                <a:rPr kumimoji="1" lang="ja-JP" altLang="en-US" sz="2000" dirty="0">
                  <a:latin typeface="+mn-ea"/>
                </a:rPr>
                <a:t>年</a:t>
              </a:r>
              <a:r>
                <a:rPr kumimoji="1" lang="en-US" altLang="ja-JP" sz="2800" b="1" dirty="0">
                  <a:latin typeface="+mn-ea"/>
                </a:rPr>
                <a:t>2</a:t>
              </a:r>
              <a:r>
                <a:rPr kumimoji="1" lang="ja-JP" altLang="en-US" sz="2000" dirty="0">
                  <a:latin typeface="+mn-ea"/>
                </a:rPr>
                <a:t>月</a:t>
              </a:r>
              <a:r>
                <a:rPr kumimoji="1" lang="ja-JP" altLang="en-US" sz="2800" b="1" dirty="0">
                  <a:latin typeface="+mn-ea"/>
                </a:rPr>
                <a:t>９</a:t>
              </a:r>
              <a:r>
                <a:rPr kumimoji="1" lang="ja-JP" altLang="en-US" sz="2000" dirty="0">
                  <a:latin typeface="+mn-ea"/>
                </a:rPr>
                <a:t>日</a:t>
              </a:r>
              <a:r>
                <a:rPr kumimoji="1" lang="en-US" altLang="ja-JP" sz="2000" dirty="0">
                  <a:latin typeface="+mn-ea"/>
                </a:rPr>
                <a:t>(</a:t>
              </a:r>
              <a:r>
                <a:rPr kumimoji="1" lang="ja-JP" altLang="en-US" sz="2000" dirty="0">
                  <a:latin typeface="+mn-ea"/>
                </a:rPr>
                <a:t>月</a:t>
              </a:r>
              <a:r>
                <a:rPr kumimoji="1" lang="en-US" altLang="ja-JP" sz="2000" dirty="0">
                  <a:latin typeface="+mn-ea"/>
                </a:rPr>
                <a:t>)</a:t>
              </a:r>
              <a:r>
                <a:rPr kumimoji="1" lang="ja-JP" altLang="en-US" sz="2000" b="1" dirty="0">
                  <a:latin typeface="+mn-ea"/>
                </a:rPr>
                <a:t> ・</a:t>
              </a:r>
              <a:r>
                <a:rPr kumimoji="1" lang="en-US" altLang="ja-JP" sz="2800" b="1" dirty="0">
                  <a:latin typeface="+mn-ea"/>
                </a:rPr>
                <a:t>11</a:t>
              </a:r>
              <a:r>
                <a:rPr kumimoji="1" lang="ja-JP" altLang="en-US" sz="2000" dirty="0">
                  <a:latin typeface="+mn-ea"/>
                </a:rPr>
                <a:t>日</a:t>
              </a:r>
              <a:r>
                <a:rPr kumimoji="1" lang="en-US" altLang="ja-JP" sz="2000" dirty="0">
                  <a:latin typeface="+mn-ea"/>
                </a:rPr>
                <a:t>(</a:t>
              </a:r>
              <a:r>
                <a:rPr kumimoji="1" lang="ja-JP" altLang="en-US" sz="2000" dirty="0">
                  <a:latin typeface="+mn-ea"/>
                </a:rPr>
                <a:t>水・祝</a:t>
              </a:r>
              <a:r>
                <a:rPr kumimoji="1" lang="en-US" altLang="ja-JP" sz="2000" dirty="0">
                  <a:latin typeface="+mn-ea"/>
                </a:rPr>
                <a:t>)</a:t>
              </a:r>
              <a:r>
                <a:rPr kumimoji="1" lang="ja-JP" altLang="en-US" sz="2000" b="1" dirty="0">
                  <a:latin typeface="+mn-ea"/>
                </a:rPr>
                <a:t> </a:t>
              </a:r>
              <a:r>
                <a:rPr kumimoji="1" lang="ja-JP" altLang="en-US" sz="2800" b="1" dirty="0">
                  <a:latin typeface="+mn-ea"/>
                </a:rPr>
                <a:t>・</a:t>
              </a:r>
              <a:r>
                <a:rPr kumimoji="1" lang="en-US" altLang="ja-JP" sz="2800" b="1" dirty="0">
                  <a:latin typeface="+mn-ea"/>
                </a:rPr>
                <a:t>16</a:t>
              </a:r>
              <a:r>
                <a:rPr kumimoji="1" lang="ja-JP" altLang="en-US" sz="2800" b="1" dirty="0">
                  <a:latin typeface="+mn-ea"/>
                </a:rPr>
                <a:t> </a:t>
              </a:r>
              <a:r>
                <a:rPr kumimoji="1" lang="ja-JP" altLang="en-US" sz="2000" dirty="0">
                  <a:latin typeface="+mn-ea"/>
                </a:rPr>
                <a:t>日</a:t>
              </a:r>
              <a:r>
                <a:rPr kumimoji="1" lang="en-US" altLang="ja-JP" sz="2000" dirty="0">
                  <a:latin typeface="+mn-ea"/>
                </a:rPr>
                <a:t>(</a:t>
              </a:r>
              <a:r>
                <a:rPr kumimoji="1" lang="ja-JP" altLang="en-US" sz="2000" dirty="0">
                  <a:latin typeface="+mn-ea"/>
                </a:rPr>
                <a:t>月</a:t>
              </a:r>
              <a:r>
                <a:rPr kumimoji="1" lang="en-US" altLang="ja-JP" sz="2000" dirty="0">
                  <a:latin typeface="+mn-ea"/>
                </a:rPr>
                <a:t>)</a:t>
              </a:r>
              <a:r>
                <a:rPr kumimoji="1" lang="ja-JP" altLang="en-US" sz="2000" b="1" dirty="0">
                  <a:latin typeface="+mn-ea"/>
                </a:rPr>
                <a:t> </a:t>
              </a:r>
              <a:endParaRPr kumimoji="1" lang="en-US" altLang="ja-JP" sz="2000" b="1" dirty="0">
                <a:latin typeface="+mn-ea"/>
              </a:endParaRPr>
            </a:p>
          </p:txBody>
        </p:sp>
      </p:grpSp>
      <p:sp>
        <p:nvSpPr>
          <p:cNvPr id="3" name="テキスト ボックス 2">
            <a:extLst>
              <a:ext uri="{FF2B5EF4-FFF2-40B4-BE49-F238E27FC236}">
                <a16:creationId xmlns:a16="http://schemas.microsoft.com/office/drawing/2014/main" id="{06889351-B505-D123-8BCD-198877C8D048}"/>
              </a:ext>
            </a:extLst>
          </p:cNvPr>
          <p:cNvSpPr txBox="1"/>
          <p:nvPr/>
        </p:nvSpPr>
        <p:spPr>
          <a:xfrm>
            <a:off x="158207" y="330490"/>
            <a:ext cx="6585000" cy="1569660"/>
          </a:xfrm>
          <a:prstGeom prst="rect">
            <a:avLst/>
          </a:prstGeom>
          <a:noFill/>
        </p:spPr>
        <p:txBody>
          <a:bodyPr wrap="square" rtlCol="0">
            <a:spAutoFit/>
          </a:bodyPr>
          <a:lstStyle/>
          <a:p>
            <a:pPr algn="ctr"/>
            <a:r>
              <a:rPr kumimoji="1" lang="ja-JP" altLang="en-US" sz="3600" dirty="0">
                <a:ln w="19050">
                  <a:noFill/>
                </a:ln>
                <a:latin typeface="HGP創英角ｺﾞｼｯｸUB" panose="020B0900000000000000" pitchFamily="50" charset="-128"/>
                <a:ea typeface="HGP創英角ｺﾞｼｯｸUB" panose="020B0900000000000000" pitchFamily="50" charset="-128"/>
              </a:rPr>
              <a:t>鳥取県緊急銃猟実施者育成研修</a:t>
            </a:r>
            <a:endParaRPr kumimoji="1" lang="en-US" altLang="ja-JP" sz="3600" dirty="0">
              <a:ln w="28575">
                <a:noFill/>
              </a:ln>
              <a:latin typeface="HGP創英角ｺﾞｼｯｸUB" panose="020B0900000000000000" pitchFamily="50" charset="-128"/>
              <a:ea typeface="HGP創英角ｺﾞｼｯｸUB" panose="020B0900000000000000" pitchFamily="50" charset="-128"/>
            </a:endParaRPr>
          </a:p>
          <a:p>
            <a:pPr algn="ctr"/>
            <a:r>
              <a:rPr kumimoji="1" lang="ja-JP" altLang="en-US" sz="6000" u="sng" dirty="0">
                <a:ln w="28575">
                  <a:solidFill>
                    <a:schemeClr val="bg1"/>
                  </a:solidFill>
                </a:ln>
                <a:latin typeface="ＭＳ ゴシック" panose="020B0609070205080204" pitchFamily="49" charset="-128"/>
                <a:ea typeface="ＭＳ ゴシック" panose="020B0609070205080204" pitchFamily="49" charset="-128"/>
              </a:rPr>
              <a:t>受講者募集中</a:t>
            </a:r>
            <a:r>
              <a:rPr kumimoji="1" lang="en-US" altLang="ja-JP" sz="6000" u="sng" dirty="0">
                <a:ln w="28575">
                  <a:solidFill>
                    <a:schemeClr val="bg1"/>
                  </a:solidFill>
                </a:ln>
                <a:latin typeface="ＭＳ ゴシック" panose="020B0609070205080204" pitchFamily="49" charset="-128"/>
                <a:ea typeface="ＭＳ ゴシック" panose="020B0609070205080204" pitchFamily="49" charset="-128"/>
              </a:rPr>
              <a:t>!</a:t>
            </a:r>
            <a:endParaRPr kumimoji="1" lang="ja-JP" altLang="en-US" sz="6000" u="sng" dirty="0">
              <a:ln w="28575">
                <a:solidFill>
                  <a:schemeClr val="bg1"/>
                </a:solidFill>
              </a:ln>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EB9A06C6-11DA-B5C8-8924-B85BB5AF4F95}"/>
              </a:ext>
            </a:extLst>
          </p:cNvPr>
          <p:cNvSpPr txBox="1"/>
          <p:nvPr/>
        </p:nvSpPr>
        <p:spPr>
          <a:xfrm>
            <a:off x="298006" y="1927442"/>
            <a:ext cx="6463244" cy="830997"/>
          </a:xfrm>
          <a:prstGeom prst="rect">
            <a:avLst/>
          </a:prstGeom>
          <a:noFill/>
        </p:spPr>
        <p:txBody>
          <a:bodyPr wrap="square">
            <a:spAutoFit/>
          </a:bodyPr>
          <a:lstStyle/>
          <a:p>
            <a:r>
              <a:rPr lang="ja-JP" altLang="en-US" sz="1600" dirty="0">
                <a:latin typeface="メイリオ" panose="020B0604030504040204" pitchFamily="50" charset="-128"/>
                <a:ea typeface="メイリオ" panose="020B0604030504040204" pitchFamily="50" charset="-128"/>
              </a:rPr>
              <a:t>　令和７年９月１日に日常生活圏にクマ等の危険鳥獣が侵入した際に銃猟を実施できる緊急銃猟制度が創設されました。緊急銃猟を安全かつ的確に実施するため、緊急銃猟に関する研修会を開催します。</a:t>
            </a:r>
          </a:p>
        </p:txBody>
      </p:sp>
      <p:pic>
        <p:nvPicPr>
          <p:cNvPr id="25" name="図 24" descr="抽象, 挿絵 が含まれている画像&#10;&#10;AI 生成コンテンツは誤りを含む可能性があります。">
            <a:extLst>
              <a:ext uri="{FF2B5EF4-FFF2-40B4-BE49-F238E27FC236}">
                <a16:creationId xmlns:a16="http://schemas.microsoft.com/office/drawing/2014/main" id="{FC42E625-68FA-C8E6-3C6E-169535A99D8B}"/>
              </a:ext>
            </a:extLst>
          </p:cNvPr>
          <p:cNvPicPr>
            <a:picLocks noChangeAspect="1"/>
          </p:cNvPicPr>
          <p:nvPr/>
        </p:nvPicPr>
        <p:blipFill>
          <a:blip r:embed="rId4">
            <a:duotone>
              <a:prstClr val="black"/>
              <a:schemeClr val="tx1">
                <a:tint val="45000"/>
                <a:satMod val="400000"/>
              </a:schemeClr>
            </a:duotone>
            <a:alphaModFix amt="25000"/>
            <a:extLst>
              <a:ext uri="{BEBA8EAE-BF5A-486C-A8C5-ECC9F3942E4B}">
                <a14:imgProps xmlns:a14="http://schemas.microsoft.com/office/drawing/2010/main">
                  <a14:imgLayer r:embed="rId5">
                    <a14:imgEffect>
                      <a14:backgroundRemoval t="17241" b="38558" l="39687" r="59269">
                        <a14:foregroundMark x1="48825" y1="38558" x2="48825" y2="37618"/>
                      </a14:backgroundRemoval>
                    </a14:imgEffect>
                  </a14:imgLayer>
                </a14:imgProps>
              </a:ext>
              <a:ext uri="{28A0092B-C50C-407E-A947-70E740481C1C}">
                <a14:useLocalDpi xmlns:a14="http://schemas.microsoft.com/office/drawing/2010/main" val="0"/>
              </a:ext>
            </a:extLst>
          </a:blip>
          <a:srcRect l="37229" t="14733" r="38080" b="60054"/>
          <a:stretch>
            <a:fillRect/>
          </a:stretch>
        </p:blipFill>
        <p:spPr>
          <a:xfrm>
            <a:off x="-45022" y="-37167"/>
            <a:ext cx="982911" cy="835967"/>
          </a:xfrm>
          <a:prstGeom prst="rect">
            <a:avLst/>
          </a:prstGeom>
        </p:spPr>
      </p:pic>
    </p:spTree>
    <p:extLst>
      <p:ext uri="{BB962C8B-B14F-4D97-AF65-F5344CB8AC3E}">
        <p14:creationId xmlns:p14="http://schemas.microsoft.com/office/powerpoint/2010/main" val="15439780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298</Words>
  <Application>Microsoft Office PowerPoint</Application>
  <PresentationFormat>A4 210 x 297 mm</PresentationFormat>
  <Paragraphs>30</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HGP創英角ｺﾞｼｯｸUB</vt:lpstr>
      <vt:lpstr>ＭＳ ゴシック</vt:lpstr>
      <vt:lpstr>メイリオ</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大石 幸司</cp:lastModifiedBy>
  <cp:revision>1</cp:revision>
  <dcterms:modified xsi:type="dcterms:W3CDTF">2025-12-19T00:13:12Z</dcterms:modified>
</cp:coreProperties>
</file>